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61" r:id="rId4"/>
    <p:sldId id="262" r:id="rId5"/>
    <p:sldId id="263" r:id="rId6"/>
    <p:sldId id="264" r:id="rId7"/>
    <p:sldId id="265" r:id="rId8"/>
    <p:sldId id="266" r:id="rId9"/>
    <p:sldId id="268" r:id="rId10"/>
    <p:sldId id="269" r:id="rId11"/>
    <p:sldId id="267"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8143"/>
    <p:restoredTop sz="96327"/>
  </p:normalViewPr>
  <p:slideViewPr>
    <p:cSldViewPr snapToGrid="0">
      <p:cViewPr varScale="1">
        <p:scale>
          <a:sx n="138" d="100"/>
          <a:sy n="138" d="100"/>
        </p:scale>
        <p:origin x="176" y="82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26" d="100"/>
          <a:sy n="126" d="100"/>
        </p:scale>
        <p:origin x="326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66A26-63E1-584D-92B8-8D59F45FBA3E}" type="datetimeFigureOut">
              <a:rPr lang="en-DE" smtClean="0"/>
              <a:t>15.03.24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76AA3-32C4-D244-8497-8409420CCFFC}" type="slidenum">
              <a:rPr lang="en-DE" smtClean="0"/>
              <a:t>‹#›</a:t>
            </a:fld>
            <a:endParaRPr lang="en-DE"/>
          </a:p>
        </p:txBody>
      </p:sp>
    </p:spTree>
    <p:extLst>
      <p:ext uri="{BB962C8B-B14F-4D97-AF65-F5344CB8AC3E}">
        <p14:creationId xmlns:p14="http://schemas.microsoft.com/office/powerpoint/2010/main" val="295504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D0C76AA3-32C4-D244-8497-8409420CCFFC}" type="slidenum">
              <a:rPr lang="en-DE" smtClean="0"/>
              <a:t>1</a:t>
            </a:fld>
            <a:endParaRPr lang="en-DE"/>
          </a:p>
        </p:txBody>
      </p:sp>
    </p:spTree>
    <p:extLst>
      <p:ext uri="{BB962C8B-B14F-4D97-AF65-F5344CB8AC3E}">
        <p14:creationId xmlns:p14="http://schemas.microsoft.com/office/powerpoint/2010/main" val="441792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O</a:t>
            </a:r>
            <a:r>
              <a:rPr lang="en-DE" sz="1600" dirty="0"/>
              <a:t>n the other hand for the meat consumption the general tendency over the years is to decrease except for…</a:t>
            </a:r>
          </a:p>
        </p:txBody>
      </p:sp>
      <p:sp>
        <p:nvSpPr>
          <p:cNvPr id="4" name="Slide Number Placeholder 3"/>
          <p:cNvSpPr>
            <a:spLocks noGrp="1"/>
          </p:cNvSpPr>
          <p:nvPr>
            <p:ph type="sldNum" sz="quarter" idx="5"/>
          </p:nvPr>
        </p:nvSpPr>
        <p:spPr/>
        <p:txBody>
          <a:bodyPr/>
          <a:lstStyle/>
          <a:p>
            <a:fld id="{D0C76AA3-32C4-D244-8497-8409420CCFFC}" type="slidenum">
              <a:rPr lang="en-DE" smtClean="0"/>
              <a:t>10</a:t>
            </a:fld>
            <a:endParaRPr lang="en-DE"/>
          </a:p>
        </p:txBody>
      </p:sp>
    </p:spTree>
    <p:extLst>
      <p:ext uri="{BB962C8B-B14F-4D97-AF65-F5344CB8AC3E}">
        <p14:creationId xmlns:p14="http://schemas.microsoft.com/office/powerpoint/2010/main" val="190514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11</a:t>
            </a:fld>
            <a:endParaRPr lang="en-DE"/>
          </a:p>
        </p:txBody>
      </p:sp>
    </p:spTree>
    <p:extLst>
      <p:ext uri="{BB962C8B-B14F-4D97-AF65-F5344CB8AC3E}">
        <p14:creationId xmlns:p14="http://schemas.microsoft.com/office/powerpoint/2010/main" val="496628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12</a:t>
            </a:fld>
            <a:endParaRPr lang="en-DE"/>
          </a:p>
        </p:txBody>
      </p:sp>
    </p:spTree>
    <p:extLst>
      <p:ext uri="{BB962C8B-B14F-4D97-AF65-F5344CB8AC3E}">
        <p14:creationId xmlns:p14="http://schemas.microsoft.com/office/powerpoint/2010/main" val="251693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D0C76AA3-32C4-D244-8497-8409420CCFFC}" type="slidenum">
              <a:rPr lang="en-DE" smtClean="0"/>
              <a:t>2</a:t>
            </a:fld>
            <a:endParaRPr lang="en-DE"/>
          </a:p>
        </p:txBody>
      </p:sp>
    </p:spTree>
    <p:extLst>
      <p:ext uri="{BB962C8B-B14F-4D97-AF65-F5344CB8AC3E}">
        <p14:creationId xmlns:p14="http://schemas.microsoft.com/office/powerpoint/2010/main" val="85346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In resume,</a:t>
            </a:r>
            <a:r>
              <a:rPr lang="en-GB" sz="1600" b="0" i="0" u="none" strike="noStrike" dirty="0">
                <a:solidFill>
                  <a:srgbClr val="0D0D0D"/>
                </a:solidFill>
                <a:effectLst/>
                <a:highlight>
                  <a:srgbClr val="FFFFFF"/>
                </a:highlight>
                <a:latin typeface="Söhne"/>
              </a:rPr>
              <a:t> antibiotic (or antimicrobial) resistance happens when bacteria change and become resistant to the antibiotics used to treat the infections they cause. </a:t>
            </a:r>
          </a:p>
          <a:p>
            <a:endParaRPr lang="en-GB" sz="1600" dirty="0">
              <a:solidFill>
                <a:srgbClr val="0D0D0D"/>
              </a:solidFill>
              <a:highlight>
                <a:srgbClr val="FFFFFF"/>
              </a:highlight>
              <a:latin typeface="Söhne"/>
            </a:endParaRPr>
          </a:p>
          <a:p>
            <a:r>
              <a:rPr lang="en-GB" sz="1600" dirty="0">
                <a:solidFill>
                  <a:srgbClr val="0D0D0D"/>
                </a:solidFill>
                <a:highlight>
                  <a:srgbClr val="FFFFFF"/>
                </a:highlight>
                <a:latin typeface="Söhne"/>
              </a:rPr>
              <a:t>You can imagine how dangerous it can be if the medications are not making any effect.</a:t>
            </a:r>
          </a:p>
          <a:p>
            <a:endParaRPr lang="en-DE" sz="1600" dirty="0"/>
          </a:p>
          <a:p>
            <a:r>
              <a:rPr lang="en-GB" sz="2400" b="0" i="0" u="none" strike="noStrike" dirty="0">
                <a:solidFill>
                  <a:srgbClr val="0D0D0D"/>
                </a:solidFill>
                <a:effectLst/>
                <a:highlight>
                  <a:srgbClr val="FFFFFF"/>
                </a:highlight>
                <a:latin typeface="Söhne"/>
              </a:rPr>
              <a:t>Among the various causes that can contribute to the spread of this resistance, in this study, we'll investigate our diet. In concrete the meat consumption. </a:t>
            </a:r>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3</a:t>
            </a:fld>
            <a:endParaRPr lang="en-DE"/>
          </a:p>
        </p:txBody>
      </p:sp>
    </p:spTree>
    <p:extLst>
      <p:ext uri="{BB962C8B-B14F-4D97-AF65-F5344CB8AC3E}">
        <p14:creationId xmlns:p14="http://schemas.microsoft.com/office/powerpoint/2010/main" val="79812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Animals receive antibiotics and develop resistant bacteria in their systems.</a:t>
            </a:r>
          </a:p>
          <a:p>
            <a:endParaRPr lang="en-GB" sz="1600" dirty="0"/>
          </a:p>
          <a:p>
            <a:r>
              <a:rPr lang="en-GB" sz="1600" dirty="0"/>
              <a:t>Fertilizer or water containing animal </a:t>
            </a:r>
            <a:r>
              <a:rPr lang="en-GB" sz="1600" dirty="0" err="1"/>
              <a:t>feces</a:t>
            </a:r>
            <a:r>
              <a:rPr lang="en-GB" sz="1600" dirty="0"/>
              <a:t> and drug-resistant bacteria are used on food crops.</a:t>
            </a:r>
          </a:p>
          <a:p>
            <a:endParaRPr lang="en-GB" sz="1600" dirty="0"/>
          </a:p>
          <a:p>
            <a:r>
              <a:rPr lang="en-GB" sz="1600" dirty="0"/>
              <a:t>Drug-resistant bacteria in animal </a:t>
            </a:r>
            <a:r>
              <a:rPr lang="en-GB" sz="1600" dirty="0" err="1"/>
              <a:t>feces</a:t>
            </a:r>
            <a:r>
              <a:rPr lang="en-GB" sz="1600" dirty="0"/>
              <a:t> can persist on crops and be consumed. These bacteria can also persist in the human digestive system.</a:t>
            </a:r>
          </a:p>
          <a:p>
            <a:endParaRPr lang="en-GB" sz="1600" dirty="0"/>
          </a:p>
          <a:p>
            <a:r>
              <a:rPr lang="en-GB" sz="1600" dirty="0"/>
              <a:t>These resilient bacteria can also be present in meat. When not handled or cooked properly, the bacteria can spread to humans.</a:t>
            </a:r>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4</a:t>
            </a:fld>
            <a:endParaRPr lang="en-DE"/>
          </a:p>
        </p:txBody>
      </p:sp>
    </p:spTree>
    <p:extLst>
      <p:ext uri="{BB962C8B-B14F-4D97-AF65-F5344CB8AC3E}">
        <p14:creationId xmlns:p14="http://schemas.microsoft.com/office/powerpoint/2010/main" val="120118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b="0" i="0" u="none" strike="noStrike" dirty="0">
                <a:solidFill>
                  <a:srgbClr val="0D0D0D"/>
                </a:solidFill>
                <a:effectLst/>
                <a:highlight>
                  <a:srgbClr val="FFFFFF"/>
                </a:highlight>
                <a:latin typeface="Söhne"/>
              </a:rPr>
              <a:t>For this study, we chose two types of pathogens, one very common and usual related with light infections, E. coli, and another that causes severe damage in our systems and is one of those responsible for causing sepsis (which is death due to infection), called K. pneumoniae.</a:t>
            </a:r>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5</a:t>
            </a:fld>
            <a:endParaRPr lang="en-DE"/>
          </a:p>
        </p:txBody>
      </p:sp>
    </p:spTree>
    <p:extLst>
      <p:ext uri="{BB962C8B-B14F-4D97-AF65-F5344CB8AC3E}">
        <p14:creationId xmlns:p14="http://schemas.microsoft.com/office/powerpoint/2010/main" val="329897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dirty="0">
                <a:solidFill>
                  <a:srgbClr val="0D0D0D"/>
                </a:solidFill>
                <a:highlight>
                  <a:srgbClr val="FFFFFF"/>
                </a:highlight>
                <a:latin typeface="Söhne"/>
              </a:rPr>
              <a:t>The combination of pathogen\antibiotic which show more resistance is the </a:t>
            </a:r>
            <a:r>
              <a:rPr lang="en-GB" sz="2400" dirty="0" err="1">
                <a:solidFill>
                  <a:srgbClr val="0D0D0D"/>
                </a:solidFill>
                <a:highlight>
                  <a:srgbClr val="FFFFFF"/>
                </a:highlight>
                <a:latin typeface="Söhne"/>
              </a:rPr>
              <a:t>Kpneumoniae</a:t>
            </a:r>
            <a:r>
              <a:rPr lang="en-GB" sz="2400" dirty="0">
                <a:solidFill>
                  <a:srgbClr val="0D0D0D"/>
                </a:solidFill>
                <a:highlight>
                  <a:srgbClr val="FFFFFF"/>
                </a:highlight>
                <a:latin typeface="Söhne"/>
              </a:rPr>
              <a:t> front of the Cephalosporins, so will look at it deeper later.</a:t>
            </a:r>
          </a:p>
          <a:p>
            <a:endParaRPr lang="en-GB" sz="2400" dirty="0">
              <a:solidFill>
                <a:srgbClr val="0D0D0D"/>
              </a:solidFill>
              <a:highlight>
                <a:srgbClr val="FFFFFF"/>
              </a:highlight>
              <a:latin typeface="Söhne"/>
            </a:endParaRPr>
          </a:p>
          <a:p>
            <a:r>
              <a:rPr lang="en-GB" sz="2400" dirty="0">
                <a:solidFill>
                  <a:srgbClr val="0D0D0D"/>
                </a:solidFill>
                <a:highlight>
                  <a:srgbClr val="FFFFFF"/>
                </a:highlight>
                <a:latin typeface="Söhne"/>
              </a:rPr>
              <a:t>The group more affected by the resistance are the females followed by children babies. In the last position are the males that are less affected for the combination which show more resistance.  </a:t>
            </a:r>
          </a:p>
          <a:p>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6</a:t>
            </a:fld>
            <a:endParaRPr lang="en-DE" dirty="0"/>
          </a:p>
        </p:txBody>
      </p:sp>
    </p:spTree>
    <p:extLst>
      <p:ext uri="{BB962C8B-B14F-4D97-AF65-F5344CB8AC3E}">
        <p14:creationId xmlns:p14="http://schemas.microsoft.com/office/powerpoint/2010/main" val="76271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600" dirty="0"/>
              <a:t>Here we go deeper looking at K.pneumoniae against cephalosporins as a  compleat example. </a:t>
            </a:r>
          </a:p>
        </p:txBody>
      </p:sp>
      <p:sp>
        <p:nvSpPr>
          <p:cNvPr id="4" name="Slide Number Placeholder 3"/>
          <p:cNvSpPr>
            <a:spLocks noGrp="1"/>
          </p:cNvSpPr>
          <p:nvPr>
            <p:ph type="sldNum" sz="quarter" idx="5"/>
          </p:nvPr>
        </p:nvSpPr>
        <p:spPr/>
        <p:txBody>
          <a:bodyPr/>
          <a:lstStyle/>
          <a:p>
            <a:fld id="{D0C76AA3-32C4-D244-8497-8409420CCFFC}" type="slidenum">
              <a:rPr lang="en-DE" smtClean="0"/>
              <a:t>7</a:t>
            </a:fld>
            <a:endParaRPr lang="en-DE"/>
          </a:p>
        </p:txBody>
      </p:sp>
    </p:spTree>
    <p:extLst>
      <p:ext uri="{BB962C8B-B14F-4D97-AF65-F5344CB8AC3E}">
        <p14:creationId xmlns:p14="http://schemas.microsoft.com/office/powerpoint/2010/main" val="116383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sz="1600" dirty="0"/>
          </a:p>
        </p:txBody>
      </p:sp>
      <p:sp>
        <p:nvSpPr>
          <p:cNvPr id="4" name="Slide Number Placeholder 3"/>
          <p:cNvSpPr>
            <a:spLocks noGrp="1"/>
          </p:cNvSpPr>
          <p:nvPr>
            <p:ph type="sldNum" sz="quarter" idx="5"/>
          </p:nvPr>
        </p:nvSpPr>
        <p:spPr/>
        <p:txBody>
          <a:bodyPr/>
          <a:lstStyle/>
          <a:p>
            <a:fld id="{D0C76AA3-32C4-D244-8497-8409420CCFFC}" type="slidenum">
              <a:rPr lang="en-DE" smtClean="0"/>
              <a:t>8</a:t>
            </a:fld>
            <a:endParaRPr lang="en-DE"/>
          </a:p>
        </p:txBody>
      </p:sp>
    </p:spTree>
    <p:extLst>
      <p:ext uri="{BB962C8B-B14F-4D97-AF65-F5344CB8AC3E}">
        <p14:creationId xmlns:p14="http://schemas.microsoft.com/office/powerpoint/2010/main" val="68050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600" dirty="0"/>
              <a:t>All have a tendency to increase except for the following countries</a:t>
            </a:r>
          </a:p>
        </p:txBody>
      </p:sp>
      <p:sp>
        <p:nvSpPr>
          <p:cNvPr id="4" name="Slide Number Placeholder 3"/>
          <p:cNvSpPr>
            <a:spLocks noGrp="1"/>
          </p:cNvSpPr>
          <p:nvPr>
            <p:ph type="sldNum" sz="quarter" idx="5"/>
          </p:nvPr>
        </p:nvSpPr>
        <p:spPr/>
        <p:txBody>
          <a:bodyPr/>
          <a:lstStyle/>
          <a:p>
            <a:fld id="{D0C76AA3-32C4-D244-8497-8409420CCFFC}" type="slidenum">
              <a:rPr lang="en-DE" smtClean="0"/>
              <a:t>9</a:t>
            </a:fld>
            <a:endParaRPr lang="en-DE"/>
          </a:p>
        </p:txBody>
      </p:sp>
    </p:spTree>
    <p:extLst>
      <p:ext uri="{BB962C8B-B14F-4D97-AF65-F5344CB8AC3E}">
        <p14:creationId xmlns:p14="http://schemas.microsoft.com/office/powerpoint/2010/main" val="1066728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3/15/24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3/15/24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3/15/24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mr-film.com/video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1"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DE"/>
            </a:p>
          </p:txBody>
        </p:sp>
      </p:grpSp>
      <p:pic>
        <p:nvPicPr>
          <p:cNvPr id="4" name="Picture 3">
            <a:extLst>
              <a:ext uri="{FF2B5EF4-FFF2-40B4-BE49-F238E27FC236}">
                <a16:creationId xmlns:a16="http://schemas.microsoft.com/office/drawing/2014/main" id="{96A40A0C-7E2F-D93D-862D-F1DA73E5DBBB}"/>
              </a:ext>
            </a:extLst>
          </p:cNvPr>
          <p:cNvPicPr>
            <a:picLocks noChangeAspect="1"/>
          </p:cNvPicPr>
          <p:nvPr/>
        </p:nvPicPr>
        <p:blipFill rotWithShape="1">
          <a:blip r:embed="rId4">
            <a:duotone>
              <a:prstClr val="black"/>
              <a:schemeClr val="accent5">
                <a:tint val="45000"/>
                <a:satMod val="400000"/>
              </a:schemeClr>
            </a:duotone>
            <a:alphaModFix amt="25000"/>
          </a:blip>
          <a:srcRect t="14675" r="9090" b="-1"/>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EE9F32BA-11E3-F582-8975-0413124761A4}"/>
              </a:ext>
            </a:extLst>
          </p:cNvPr>
          <p:cNvSpPr>
            <a:spLocks noGrp="1"/>
          </p:cNvSpPr>
          <p:nvPr>
            <p:ph type="ctrTitle"/>
          </p:nvPr>
        </p:nvSpPr>
        <p:spPr>
          <a:xfrm>
            <a:off x="1154954" y="2099733"/>
            <a:ext cx="8827245" cy="2677648"/>
          </a:xfrm>
        </p:spPr>
        <p:txBody>
          <a:bodyPr>
            <a:normAutofit/>
          </a:bodyPr>
          <a:lstStyle/>
          <a:p>
            <a:r>
              <a:rPr lang="en-DE" dirty="0"/>
              <a:t>SILENT PANDEMIC</a:t>
            </a:r>
          </a:p>
        </p:txBody>
      </p:sp>
      <p:sp>
        <p:nvSpPr>
          <p:cNvPr id="3" name="Subtitle 2">
            <a:extLst>
              <a:ext uri="{FF2B5EF4-FFF2-40B4-BE49-F238E27FC236}">
                <a16:creationId xmlns:a16="http://schemas.microsoft.com/office/drawing/2014/main" id="{3B5CBD11-7E86-FDFD-910B-004C1DBA43EA}"/>
              </a:ext>
            </a:extLst>
          </p:cNvPr>
          <p:cNvSpPr>
            <a:spLocks noGrp="1"/>
          </p:cNvSpPr>
          <p:nvPr>
            <p:ph type="subTitle" idx="1"/>
          </p:nvPr>
        </p:nvSpPr>
        <p:spPr>
          <a:xfrm>
            <a:off x="1154954" y="4777380"/>
            <a:ext cx="8827245" cy="861420"/>
          </a:xfrm>
        </p:spPr>
        <p:txBody>
          <a:bodyPr>
            <a:normAutofit/>
          </a:bodyPr>
          <a:lstStyle/>
          <a:p>
            <a:r>
              <a:rPr lang="en-GB" dirty="0"/>
              <a:t>Final project by Katherine </a:t>
            </a:r>
            <a:r>
              <a:rPr lang="en-GB" dirty="0" err="1"/>
              <a:t>chulvi</a:t>
            </a:r>
            <a:endParaRPr lang="en-DE" dirty="0"/>
          </a:p>
        </p:txBody>
      </p:sp>
      <p:sp>
        <p:nvSpPr>
          <p:cNvPr id="13" name="Rectangle 12">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DE"/>
          </a:p>
        </p:txBody>
      </p:sp>
    </p:spTree>
    <p:extLst>
      <p:ext uri="{BB962C8B-B14F-4D97-AF65-F5344CB8AC3E}">
        <p14:creationId xmlns:p14="http://schemas.microsoft.com/office/powerpoint/2010/main" val="390149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3409908" cy="369332"/>
          </a:xfrm>
          <a:prstGeom prst="rect">
            <a:avLst/>
          </a:prstGeom>
          <a:noFill/>
        </p:spPr>
        <p:txBody>
          <a:bodyPr wrap="none" rtlCol="0">
            <a:spAutoFit/>
          </a:bodyPr>
          <a:lstStyle/>
          <a:p>
            <a:r>
              <a:rPr lang="en-DE">
                <a:solidFill>
                  <a:schemeClr val="accent1"/>
                </a:solidFill>
              </a:rPr>
              <a:t>RESULTS AND VISUALIZATIONS</a:t>
            </a:r>
            <a:endParaRPr lang="en-DE" dirty="0">
              <a:solidFill>
                <a:schemeClr val="accent1"/>
              </a:solidFill>
            </a:endParaRPr>
          </a:p>
        </p:txBody>
      </p:sp>
      <p:pic>
        <p:nvPicPr>
          <p:cNvPr id="4" name="Picture 3">
            <a:extLst>
              <a:ext uri="{FF2B5EF4-FFF2-40B4-BE49-F238E27FC236}">
                <a16:creationId xmlns:a16="http://schemas.microsoft.com/office/drawing/2014/main" id="{E3895313-BEB4-0D5E-C552-B712ED90A429}"/>
              </a:ext>
            </a:extLst>
          </p:cNvPr>
          <p:cNvPicPr>
            <a:picLocks noChangeAspect="1"/>
          </p:cNvPicPr>
          <p:nvPr/>
        </p:nvPicPr>
        <p:blipFill>
          <a:blip r:embed="rId3"/>
          <a:stretch>
            <a:fillRect/>
          </a:stretch>
        </p:blipFill>
        <p:spPr>
          <a:xfrm>
            <a:off x="932224" y="1260232"/>
            <a:ext cx="6738508" cy="3042137"/>
          </a:xfrm>
          <a:prstGeom prst="rect">
            <a:avLst/>
          </a:prstGeom>
        </p:spPr>
      </p:pic>
      <p:pic>
        <p:nvPicPr>
          <p:cNvPr id="7" name="Picture 6">
            <a:extLst>
              <a:ext uri="{FF2B5EF4-FFF2-40B4-BE49-F238E27FC236}">
                <a16:creationId xmlns:a16="http://schemas.microsoft.com/office/drawing/2014/main" id="{7708FA8A-ACA9-DD3F-E1F7-4B8F81AC3706}"/>
              </a:ext>
            </a:extLst>
          </p:cNvPr>
          <p:cNvPicPr>
            <a:picLocks noChangeAspect="1"/>
          </p:cNvPicPr>
          <p:nvPr/>
        </p:nvPicPr>
        <p:blipFill rotWithShape="1">
          <a:blip r:embed="rId4"/>
          <a:srcRect t="6905" r="53675"/>
          <a:stretch/>
        </p:blipFill>
        <p:spPr>
          <a:xfrm>
            <a:off x="8681245" y="1602568"/>
            <a:ext cx="1184719" cy="3839825"/>
          </a:xfrm>
          <a:prstGeom prst="rect">
            <a:avLst/>
          </a:prstGeom>
        </p:spPr>
      </p:pic>
      <p:pic>
        <p:nvPicPr>
          <p:cNvPr id="10" name="Picture 9">
            <a:extLst>
              <a:ext uri="{FF2B5EF4-FFF2-40B4-BE49-F238E27FC236}">
                <a16:creationId xmlns:a16="http://schemas.microsoft.com/office/drawing/2014/main" id="{C9F25637-8709-444E-39B0-9A61E1DAE1D9}"/>
              </a:ext>
            </a:extLst>
          </p:cNvPr>
          <p:cNvPicPr>
            <a:picLocks noChangeAspect="1"/>
          </p:cNvPicPr>
          <p:nvPr/>
        </p:nvPicPr>
        <p:blipFill rotWithShape="1">
          <a:blip r:embed="rId5"/>
          <a:srcRect t="6052" r="55592"/>
          <a:stretch/>
        </p:blipFill>
        <p:spPr>
          <a:xfrm>
            <a:off x="10189155" y="1584982"/>
            <a:ext cx="1202252" cy="3818202"/>
          </a:xfrm>
          <a:prstGeom prst="rect">
            <a:avLst/>
          </a:prstGeom>
        </p:spPr>
      </p:pic>
      <p:sp>
        <p:nvSpPr>
          <p:cNvPr id="6" name="Rectangle 5">
            <a:extLst>
              <a:ext uri="{FF2B5EF4-FFF2-40B4-BE49-F238E27FC236}">
                <a16:creationId xmlns:a16="http://schemas.microsoft.com/office/drawing/2014/main" id="{532017C0-1934-0E15-6F07-FD48425FE1AF}"/>
              </a:ext>
            </a:extLst>
          </p:cNvPr>
          <p:cNvSpPr/>
          <p:nvPr/>
        </p:nvSpPr>
        <p:spPr>
          <a:xfrm>
            <a:off x="8683729" y="2907354"/>
            <a:ext cx="2707678"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A19AEE9E-B640-9CEA-5B97-D506FD3747F1}"/>
              </a:ext>
            </a:extLst>
          </p:cNvPr>
          <p:cNvSpPr/>
          <p:nvPr/>
        </p:nvSpPr>
        <p:spPr>
          <a:xfrm>
            <a:off x="8681245" y="2515772"/>
            <a:ext cx="2710162"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CE243EBF-CB7D-B4C5-D5DF-1F914AAF61BC}"/>
              </a:ext>
            </a:extLst>
          </p:cNvPr>
          <p:cNvSpPr/>
          <p:nvPr/>
        </p:nvSpPr>
        <p:spPr>
          <a:xfrm>
            <a:off x="8683729" y="2131831"/>
            <a:ext cx="2707678"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45761445-5BE8-E008-043F-83A589E4D0B3}"/>
              </a:ext>
            </a:extLst>
          </p:cNvPr>
          <p:cNvSpPr/>
          <p:nvPr/>
        </p:nvSpPr>
        <p:spPr>
          <a:xfrm>
            <a:off x="8689582" y="3557988"/>
            <a:ext cx="2707678"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12">
            <a:extLst>
              <a:ext uri="{FF2B5EF4-FFF2-40B4-BE49-F238E27FC236}">
                <a16:creationId xmlns:a16="http://schemas.microsoft.com/office/drawing/2014/main" id="{233D75F0-988F-FD16-1BBA-2895CC0EA915}"/>
              </a:ext>
            </a:extLst>
          </p:cNvPr>
          <p:cNvSpPr/>
          <p:nvPr/>
        </p:nvSpPr>
        <p:spPr>
          <a:xfrm>
            <a:off x="8689583" y="3692801"/>
            <a:ext cx="2707678"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F6C27222-EF41-89FC-0A69-E81C502E2695}"/>
              </a:ext>
            </a:extLst>
          </p:cNvPr>
          <p:cNvSpPr/>
          <p:nvPr/>
        </p:nvSpPr>
        <p:spPr>
          <a:xfrm>
            <a:off x="8695445" y="4208618"/>
            <a:ext cx="2707678"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4A927DED-98C8-A270-AD51-2B9F86A272E0}"/>
              </a:ext>
            </a:extLst>
          </p:cNvPr>
          <p:cNvSpPr/>
          <p:nvPr/>
        </p:nvSpPr>
        <p:spPr>
          <a:xfrm>
            <a:off x="8701303" y="4472386"/>
            <a:ext cx="2707678" cy="2520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Down Arrow 15">
            <a:extLst>
              <a:ext uri="{FF2B5EF4-FFF2-40B4-BE49-F238E27FC236}">
                <a16:creationId xmlns:a16="http://schemas.microsoft.com/office/drawing/2014/main" id="{D0D42DBA-04E6-0FE1-629F-656B8645BEFE}"/>
              </a:ext>
            </a:extLst>
          </p:cNvPr>
          <p:cNvSpPr/>
          <p:nvPr/>
        </p:nvSpPr>
        <p:spPr>
          <a:xfrm>
            <a:off x="7993923" y="1524611"/>
            <a:ext cx="515816" cy="40796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EECA9EEB-512E-F819-9950-70BEB4ECEEBF}"/>
              </a:ext>
            </a:extLst>
          </p:cNvPr>
          <p:cNvSpPr txBox="1"/>
          <p:nvPr/>
        </p:nvSpPr>
        <p:spPr>
          <a:xfrm>
            <a:off x="8170130" y="1157037"/>
            <a:ext cx="3476747" cy="369332"/>
          </a:xfrm>
          <a:prstGeom prst="rect">
            <a:avLst/>
          </a:prstGeom>
          <a:noFill/>
        </p:spPr>
        <p:txBody>
          <a:bodyPr wrap="square">
            <a:spAutoFit/>
          </a:bodyPr>
          <a:lstStyle/>
          <a:p>
            <a:pPr algn="just"/>
            <a:r>
              <a:rPr lang="en-DE" dirty="0">
                <a:solidFill>
                  <a:srgbClr val="92D050"/>
                </a:solidFill>
              </a:rPr>
              <a:t>MEAT consumptionin Europe</a:t>
            </a:r>
          </a:p>
        </p:txBody>
      </p:sp>
    </p:spTree>
    <p:extLst>
      <p:ext uri="{BB962C8B-B14F-4D97-AF65-F5344CB8AC3E}">
        <p14:creationId xmlns:p14="http://schemas.microsoft.com/office/powerpoint/2010/main" val="3555562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1845377" cy="369332"/>
          </a:xfrm>
          <a:prstGeom prst="rect">
            <a:avLst/>
          </a:prstGeom>
          <a:noFill/>
        </p:spPr>
        <p:txBody>
          <a:bodyPr wrap="none" rtlCol="0">
            <a:spAutoFit/>
          </a:bodyPr>
          <a:lstStyle/>
          <a:p>
            <a:r>
              <a:rPr lang="en-DE" dirty="0">
                <a:solidFill>
                  <a:schemeClr val="accent1"/>
                </a:solidFill>
              </a:rPr>
              <a:t>CONCLUSIONS</a:t>
            </a:r>
          </a:p>
        </p:txBody>
      </p:sp>
      <p:sp>
        <p:nvSpPr>
          <p:cNvPr id="2" name="TextBox 1">
            <a:extLst>
              <a:ext uri="{FF2B5EF4-FFF2-40B4-BE49-F238E27FC236}">
                <a16:creationId xmlns:a16="http://schemas.microsoft.com/office/drawing/2014/main" id="{A129DA1E-012F-9C3A-ABE1-7E6C431711AE}"/>
              </a:ext>
            </a:extLst>
          </p:cNvPr>
          <p:cNvSpPr txBox="1"/>
          <p:nvPr/>
        </p:nvSpPr>
        <p:spPr>
          <a:xfrm>
            <a:off x="3206386" y="2246350"/>
            <a:ext cx="7168537" cy="2585323"/>
          </a:xfrm>
          <a:prstGeom prst="rect">
            <a:avLst/>
          </a:prstGeom>
          <a:noFill/>
        </p:spPr>
        <p:txBody>
          <a:bodyPr wrap="square" rtlCol="0">
            <a:spAutoFit/>
          </a:bodyPr>
          <a:lstStyle/>
          <a:p>
            <a:pPr marL="285750" indent="-285750">
              <a:buFont typeface="Arial" panose="020B0604020202020204" pitchFamily="34" charset="0"/>
              <a:buChar char="•"/>
            </a:pPr>
            <a:r>
              <a:rPr lang="en-DE" dirty="0">
                <a:solidFill>
                  <a:schemeClr val="bg1"/>
                </a:solidFill>
              </a:rPr>
              <a:t>Is not possible to prove the relationship between AMT(%) increase and meat consumption for this data.</a:t>
            </a:r>
          </a:p>
          <a:p>
            <a:pPr marL="285750" indent="-285750">
              <a:buFont typeface="Arial" panose="020B0604020202020204" pitchFamily="34" charset="0"/>
              <a:buChar char="•"/>
            </a:pPr>
            <a:endParaRPr lang="en-DE" dirty="0">
              <a:solidFill>
                <a:schemeClr val="bg1"/>
              </a:solidFill>
            </a:endParaRPr>
          </a:p>
          <a:p>
            <a:pPr marL="285750" indent="-285750">
              <a:buFont typeface="Arial" panose="020B0604020202020204" pitchFamily="34" charset="0"/>
              <a:buChar char="•"/>
            </a:pPr>
            <a:endParaRPr lang="en-DE" dirty="0">
              <a:solidFill>
                <a:schemeClr val="bg1"/>
              </a:solidFill>
            </a:endParaRPr>
          </a:p>
          <a:p>
            <a:pPr marL="285750" indent="-285750">
              <a:buFont typeface="Arial" panose="020B0604020202020204" pitchFamily="34" charset="0"/>
              <a:buChar char="•"/>
            </a:pPr>
            <a:r>
              <a:rPr lang="en-DE" dirty="0">
                <a:solidFill>
                  <a:schemeClr val="bg1"/>
                </a:solidFill>
              </a:rPr>
              <a:t>It’s our respons</a:t>
            </a:r>
            <a:r>
              <a:rPr lang="en-GB" dirty="0" err="1">
                <a:solidFill>
                  <a:schemeClr val="bg1"/>
                </a:solidFill>
              </a:rPr>
              <a:t>i</a:t>
            </a:r>
            <a:r>
              <a:rPr lang="en-DE" dirty="0">
                <a:solidFill>
                  <a:schemeClr val="bg1"/>
                </a:solidFill>
              </a:rPr>
              <a:t>bility make efforsts to reduce the spread of this dangerous resistance.</a:t>
            </a:r>
          </a:p>
          <a:p>
            <a:endParaRPr lang="en-DE" dirty="0">
              <a:solidFill>
                <a:schemeClr val="bg1"/>
              </a:solidFill>
            </a:endParaRPr>
          </a:p>
          <a:p>
            <a:endParaRPr lang="en-DE" dirty="0">
              <a:solidFill>
                <a:schemeClr val="bg1"/>
              </a:solidFill>
            </a:endParaRPr>
          </a:p>
          <a:p>
            <a:endParaRPr lang="en-DE" dirty="0">
              <a:solidFill>
                <a:schemeClr val="bg1"/>
              </a:solidFill>
            </a:endParaRPr>
          </a:p>
        </p:txBody>
      </p:sp>
    </p:spTree>
    <p:extLst>
      <p:ext uri="{BB962C8B-B14F-4D97-AF65-F5344CB8AC3E}">
        <p14:creationId xmlns:p14="http://schemas.microsoft.com/office/powerpoint/2010/main" val="239723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2745454" y="2570257"/>
            <a:ext cx="6516529" cy="1569660"/>
          </a:xfrm>
          <a:prstGeom prst="rect">
            <a:avLst/>
          </a:prstGeom>
          <a:noFill/>
        </p:spPr>
        <p:txBody>
          <a:bodyPr wrap="none" rtlCol="0">
            <a:spAutoFit/>
          </a:bodyPr>
          <a:lstStyle/>
          <a:p>
            <a:pPr algn="ctr"/>
            <a:r>
              <a:rPr lang="en-DE" sz="3200" dirty="0">
                <a:solidFill>
                  <a:schemeClr val="accent1"/>
                </a:solidFill>
              </a:rPr>
              <a:t>THANK YOU ALL FOR </a:t>
            </a:r>
          </a:p>
          <a:p>
            <a:pPr algn="ctr"/>
            <a:r>
              <a:rPr lang="en-DE" sz="3200" dirty="0">
                <a:solidFill>
                  <a:schemeClr val="accent1"/>
                </a:solidFill>
              </a:rPr>
              <a:t>YOUR ATTENTION AND SUPPORT </a:t>
            </a:r>
          </a:p>
          <a:p>
            <a:pPr algn="ctr"/>
            <a:r>
              <a:rPr lang="en-DE" sz="3200" dirty="0">
                <a:solidFill>
                  <a:schemeClr val="accent1"/>
                </a:solidFill>
              </a:rPr>
              <a:t>DURING THIS BOOTCAMP</a:t>
            </a:r>
          </a:p>
        </p:txBody>
      </p:sp>
    </p:spTree>
    <p:extLst>
      <p:ext uri="{BB962C8B-B14F-4D97-AF65-F5344CB8AC3E}">
        <p14:creationId xmlns:p14="http://schemas.microsoft.com/office/powerpoint/2010/main" val="1093835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74B6CE-2BFA-E480-0BB9-C5C4CD4BE2B5}"/>
              </a:ext>
            </a:extLst>
          </p:cNvPr>
          <p:cNvSpPr txBox="1"/>
          <p:nvPr/>
        </p:nvSpPr>
        <p:spPr>
          <a:xfrm>
            <a:off x="3926344" y="2315504"/>
            <a:ext cx="3988592" cy="461665"/>
          </a:xfrm>
          <a:prstGeom prst="rect">
            <a:avLst/>
          </a:prstGeom>
          <a:noFill/>
        </p:spPr>
        <p:txBody>
          <a:bodyPr wrap="none" rtlCol="0">
            <a:spAutoFit/>
          </a:bodyPr>
          <a:lstStyle/>
          <a:p>
            <a:r>
              <a:rPr lang="en-GB" sz="2400" dirty="0">
                <a:solidFill>
                  <a:schemeClr val="bg1">
                    <a:lumMod val="95000"/>
                  </a:schemeClr>
                </a:solidFill>
                <a:hlinkClick r:id="rId3">
                  <a:extLst>
                    <a:ext uri="{A12FA001-AC4F-418D-AE19-62706E023703}">
                      <ahyp:hlinkClr xmlns:ahyp="http://schemas.microsoft.com/office/drawing/2018/hyperlinkcolor" val="tx"/>
                    </a:ext>
                  </a:extLst>
                </a:hlinkClick>
              </a:rPr>
              <a:t>SILENT PANDEMIC TRAILER</a:t>
            </a:r>
            <a:endParaRPr lang="en-DE" sz="2400" dirty="0">
              <a:solidFill>
                <a:schemeClr val="bg1">
                  <a:lumMod val="95000"/>
                </a:schemeClr>
              </a:solidFill>
            </a:endParaRPr>
          </a:p>
        </p:txBody>
      </p:sp>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1879041" cy="369332"/>
          </a:xfrm>
          <a:prstGeom prst="rect">
            <a:avLst/>
          </a:prstGeom>
          <a:noFill/>
        </p:spPr>
        <p:txBody>
          <a:bodyPr wrap="none" rtlCol="0">
            <a:spAutoFit/>
          </a:bodyPr>
          <a:lstStyle/>
          <a:p>
            <a:r>
              <a:rPr lang="en-DE">
                <a:solidFill>
                  <a:schemeClr val="accent1"/>
                </a:solidFill>
              </a:rPr>
              <a:t>INTRODUCTION</a:t>
            </a:r>
            <a:endParaRPr lang="en-DE" dirty="0">
              <a:solidFill>
                <a:schemeClr val="accent1"/>
              </a:solidFill>
            </a:endParaRPr>
          </a:p>
        </p:txBody>
      </p:sp>
      <p:pic>
        <p:nvPicPr>
          <p:cNvPr id="15" name="Picture 14">
            <a:extLst>
              <a:ext uri="{FF2B5EF4-FFF2-40B4-BE49-F238E27FC236}">
                <a16:creationId xmlns:a16="http://schemas.microsoft.com/office/drawing/2014/main" id="{675360C6-0A16-4C75-4CFD-0E8407C85AE0}"/>
              </a:ext>
            </a:extLst>
          </p:cNvPr>
          <p:cNvPicPr>
            <a:picLocks noChangeAspect="1"/>
          </p:cNvPicPr>
          <p:nvPr/>
        </p:nvPicPr>
        <p:blipFill>
          <a:blip r:embed="rId4"/>
          <a:stretch>
            <a:fillRect/>
          </a:stretch>
        </p:blipFill>
        <p:spPr>
          <a:xfrm>
            <a:off x="5180821" y="2997356"/>
            <a:ext cx="1281688" cy="1894669"/>
          </a:xfrm>
          <a:prstGeom prst="rect">
            <a:avLst/>
          </a:prstGeom>
        </p:spPr>
      </p:pic>
    </p:spTree>
    <p:extLst>
      <p:ext uri="{BB962C8B-B14F-4D97-AF65-F5344CB8AC3E}">
        <p14:creationId xmlns:p14="http://schemas.microsoft.com/office/powerpoint/2010/main" val="337455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1879041" cy="369332"/>
          </a:xfrm>
          <a:prstGeom prst="rect">
            <a:avLst/>
          </a:prstGeom>
          <a:noFill/>
        </p:spPr>
        <p:txBody>
          <a:bodyPr wrap="none" rtlCol="0">
            <a:spAutoFit/>
          </a:bodyPr>
          <a:lstStyle/>
          <a:p>
            <a:r>
              <a:rPr lang="en-DE">
                <a:solidFill>
                  <a:schemeClr val="accent1"/>
                </a:solidFill>
              </a:rPr>
              <a:t>INTRODUCTION</a:t>
            </a:r>
            <a:endParaRPr lang="en-DE" dirty="0">
              <a:solidFill>
                <a:schemeClr val="accent1"/>
              </a:solidFill>
            </a:endParaRPr>
          </a:p>
        </p:txBody>
      </p:sp>
      <p:sp>
        <p:nvSpPr>
          <p:cNvPr id="4" name="TextBox 3">
            <a:extLst>
              <a:ext uri="{FF2B5EF4-FFF2-40B4-BE49-F238E27FC236}">
                <a16:creationId xmlns:a16="http://schemas.microsoft.com/office/drawing/2014/main" id="{01C91264-0F1F-30B5-C935-8FE91E12A1BC}"/>
              </a:ext>
            </a:extLst>
          </p:cNvPr>
          <p:cNvSpPr txBox="1"/>
          <p:nvPr/>
        </p:nvSpPr>
        <p:spPr>
          <a:xfrm>
            <a:off x="3528771" y="1589857"/>
            <a:ext cx="5359159" cy="1200329"/>
          </a:xfrm>
          <a:prstGeom prst="rect">
            <a:avLst/>
          </a:prstGeom>
          <a:noFill/>
        </p:spPr>
        <p:txBody>
          <a:bodyPr wrap="none" rtlCol="0">
            <a:spAutoFit/>
          </a:bodyPr>
          <a:lstStyle/>
          <a:p>
            <a:r>
              <a:rPr lang="en-DE" dirty="0">
                <a:solidFill>
                  <a:schemeClr val="bg1"/>
                </a:solidFill>
              </a:rPr>
              <a:t>CAUSES OF ANTIMICROBIAL RESISTANCE (AMR)</a:t>
            </a:r>
          </a:p>
          <a:p>
            <a:endParaRPr lang="en-DE" dirty="0">
              <a:solidFill>
                <a:schemeClr val="bg1"/>
              </a:solidFill>
            </a:endParaRPr>
          </a:p>
          <a:p>
            <a:endParaRPr lang="en-DE" dirty="0">
              <a:solidFill>
                <a:schemeClr val="bg1"/>
              </a:solidFill>
            </a:endParaRPr>
          </a:p>
          <a:p>
            <a:endParaRPr lang="en-DE" dirty="0">
              <a:solidFill>
                <a:schemeClr val="bg1"/>
              </a:solidFill>
            </a:endParaRPr>
          </a:p>
        </p:txBody>
      </p:sp>
      <p:pic>
        <p:nvPicPr>
          <p:cNvPr id="5" name="Picture 4">
            <a:extLst>
              <a:ext uri="{FF2B5EF4-FFF2-40B4-BE49-F238E27FC236}">
                <a16:creationId xmlns:a16="http://schemas.microsoft.com/office/drawing/2014/main" id="{E8CEB316-021A-6CD5-93D8-72B9CEF6691E}"/>
              </a:ext>
            </a:extLst>
          </p:cNvPr>
          <p:cNvPicPr>
            <a:picLocks noChangeAspect="1"/>
          </p:cNvPicPr>
          <p:nvPr/>
        </p:nvPicPr>
        <p:blipFill rotWithShape="1">
          <a:blip r:embed="rId3"/>
          <a:srcRect l="2431" t="33291" r="3998" b="15183"/>
          <a:stretch/>
        </p:blipFill>
        <p:spPr>
          <a:xfrm>
            <a:off x="2786509" y="2098047"/>
            <a:ext cx="6618982" cy="3644881"/>
          </a:xfrm>
          <a:prstGeom prst="rect">
            <a:avLst/>
          </a:prstGeom>
        </p:spPr>
      </p:pic>
    </p:spTree>
    <p:extLst>
      <p:ext uri="{BB962C8B-B14F-4D97-AF65-F5344CB8AC3E}">
        <p14:creationId xmlns:p14="http://schemas.microsoft.com/office/powerpoint/2010/main" val="315421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DF228AF-822F-4819-9EB8-406258D6B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38D7DDBD-CAAB-4AE7-930D-FCE007CBD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19" name="Oval 18">
              <a:extLst>
                <a:ext uri="{FF2B5EF4-FFF2-40B4-BE49-F238E27FC236}">
                  <a16:creationId xmlns:a16="http://schemas.microsoft.com/office/drawing/2014/main" id="{1DFEF9B7-500D-44A2-952F-C322F13C9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0" name="Oval 19">
              <a:extLst>
                <a:ext uri="{FF2B5EF4-FFF2-40B4-BE49-F238E27FC236}">
                  <a16:creationId xmlns:a16="http://schemas.microsoft.com/office/drawing/2014/main" id="{C4137BE8-DA41-4563-A6DE-A5D80DE6E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1" name="Oval 20">
              <a:extLst>
                <a:ext uri="{FF2B5EF4-FFF2-40B4-BE49-F238E27FC236}">
                  <a16:creationId xmlns:a16="http://schemas.microsoft.com/office/drawing/2014/main" id="{D8D380D3-7714-4E3F-8BA2-66B22BFD4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2" name="Oval 21">
              <a:extLst>
                <a:ext uri="{FF2B5EF4-FFF2-40B4-BE49-F238E27FC236}">
                  <a16:creationId xmlns:a16="http://schemas.microsoft.com/office/drawing/2014/main" id="{4ECA7627-07BD-4F00-90E9-C6BB2199E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3" name="Oval 22">
              <a:extLst>
                <a:ext uri="{FF2B5EF4-FFF2-40B4-BE49-F238E27FC236}">
                  <a16:creationId xmlns:a16="http://schemas.microsoft.com/office/drawing/2014/main" id="{261968C9-1992-4391-8E5B-1F358BB64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4" name="Freeform 5">
              <a:extLst>
                <a:ext uri="{FF2B5EF4-FFF2-40B4-BE49-F238E27FC236}">
                  <a16:creationId xmlns:a16="http://schemas.microsoft.com/office/drawing/2014/main" id="{308983D8-1DA4-4D97-A8B5-59825C0E4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DE"/>
            </a:p>
          </p:txBody>
        </p:sp>
        <p:sp>
          <p:nvSpPr>
            <p:cNvPr id="25" name="Freeform 5">
              <a:extLst>
                <a:ext uri="{FF2B5EF4-FFF2-40B4-BE49-F238E27FC236}">
                  <a16:creationId xmlns:a16="http://schemas.microsoft.com/office/drawing/2014/main" id="{009B6231-043B-4F66-BCC4-813B76F77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DE"/>
            </a:p>
          </p:txBody>
        </p:sp>
        <p:sp>
          <p:nvSpPr>
            <p:cNvPr id="26" name="Freeform 5">
              <a:extLst>
                <a:ext uri="{FF2B5EF4-FFF2-40B4-BE49-F238E27FC236}">
                  <a16:creationId xmlns:a16="http://schemas.microsoft.com/office/drawing/2014/main" id="{36B7E87D-14CF-4349-AC4D-69DF5D84EB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DE"/>
            </a:p>
          </p:txBody>
        </p:sp>
      </p:grpSp>
      <p:sp>
        <p:nvSpPr>
          <p:cNvPr id="28" name="Rectangle 27">
            <a:extLst>
              <a:ext uri="{FF2B5EF4-FFF2-40B4-BE49-F238E27FC236}">
                <a16:creationId xmlns:a16="http://schemas.microsoft.com/office/drawing/2014/main" id="{4EB623E5-BC7C-4763-B7CD-C7D5F91F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30" name="Rectangle 29">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DE"/>
          </a:p>
        </p:txBody>
      </p:sp>
      <p:sp>
        <p:nvSpPr>
          <p:cNvPr id="32" name="Freeform: Shape 31">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DE"/>
          </a:p>
        </p:txBody>
      </p:sp>
      <p:sp>
        <p:nvSpPr>
          <p:cNvPr id="34"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DE"/>
          </a:p>
        </p:txBody>
      </p:sp>
      <p:sp>
        <p:nvSpPr>
          <p:cNvPr id="36"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DE"/>
          </a:p>
        </p:txBody>
      </p:sp>
      <p:sp>
        <p:nvSpPr>
          <p:cNvPr id="12" name="TextBox 11">
            <a:extLst>
              <a:ext uri="{FF2B5EF4-FFF2-40B4-BE49-F238E27FC236}">
                <a16:creationId xmlns:a16="http://schemas.microsoft.com/office/drawing/2014/main" id="{FAF87315-3099-7C38-D8A8-D9540F071AA6}"/>
              </a:ext>
            </a:extLst>
          </p:cNvPr>
          <p:cNvSpPr txBox="1"/>
          <p:nvPr/>
        </p:nvSpPr>
        <p:spPr>
          <a:xfrm>
            <a:off x="639098" y="629265"/>
            <a:ext cx="6072776" cy="1622322"/>
          </a:xfrm>
          <a:prstGeom prst="rect">
            <a:avLst/>
          </a:prstGeom>
        </p:spPr>
        <p:txBody>
          <a:bodyPr vert="horz" lIns="91440" tIns="45720" rIns="91440" bIns="45720" rtlCol="0" anchor="ctr">
            <a:normAutofit/>
          </a:bodyPr>
          <a:lstStyle/>
          <a:p>
            <a:pPr>
              <a:spcBef>
                <a:spcPct val="0"/>
              </a:spcBef>
              <a:spcAft>
                <a:spcPts val="600"/>
              </a:spcAft>
            </a:pPr>
            <a:r>
              <a:rPr lang="en-US" sz="3600" b="0" i="0" kern="1200">
                <a:solidFill>
                  <a:srgbClr val="FFFFFE"/>
                </a:solidFill>
                <a:latin typeface="+mj-lt"/>
                <a:ea typeface="+mj-ea"/>
                <a:cs typeface="+mj-cs"/>
              </a:rPr>
              <a:t>WHY MEAT?</a:t>
            </a:r>
          </a:p>
        </p:txBody>
      </p:sp>
      <p:sp>
        <p:nvSpPr>
          <p:cNvPr id="38" name="Rectangle 37">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40" name="Oval 39">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42" name="Oval 41">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DE"/>
          </a:p>
        </p:txBody>
      </p:sp>
      <p:sp>
        <p:nvSpPr>
          <p:cNvPr id="2" name="TextBox 1">
            <a:extLst>
              <a:ext uri="{FF2B5EF4-FFF2-40B4-BE49-F238E27FC236}">
                <a16:creationId xmlns:a16="http://schemas.microsoft.com/office/drawing/2014/main" id="{0869DC7A-2841-DF2F-2705-E9F4CD591BEA}"/>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marL="285750" indent="-285750">
              <a:spcBef>
                <a:spcPts val="1000"/>
              </a:spcBef>
              <a:buClr>
                <a:schemeClr val="accent1"/>
              </a:buClr>
              <a:buSzPct val="80000"/>
              <a:buFont typeface="Wingdings 3" charset="2"/>
              <a:buChar char=""/>
            </a:pPr>
            <a:r>
              <a:rPr lang="en-US">
                <a:solidFill>
                  <a:srgbClr val="FFFFFE"/>
                </a:solidFill>
              </a:rPr>
              <a:t>Animals develop antibiotic resistance.</a:t>
            </a:r>
          </a:p>
          <a:p>
            <a:pPr>
              <a:spcBef>
                <a:spcPts val="1000"/>
              </a:spcBef>
              <a:buClr>
                <a:schemeClr val="accent1"/>
              </a:buClr>
              <a:buSzPct val="80000"/>
              <a:buFont typeface="Wingdings 3" charset="2"/>
              <a:buChar char=""/>
            </a:pPr>
            <a:endParaRPr lang="en-US">
              <a:solidFill>
                <a:srgbClr val="FFFFFE"/>
              </a:solidFill>
            </a:endParaRPr>
          </a:p>
          <a:p>
            <a:pPr marL="285750" indent="-285750">
              <a:spcBef>
                <a:spcPts val="1000"/>
              </a:spcBef>
              <a:buClr>
                <a:schemeClr val="accent1"/>
              </a:buClr>
              <a:buSzPct val="80000"/>
              <a:buFont typeface="Wingdings 3" charset="2"/>
              <a:buChar char=""/>
            </a:pPr>
            <a:r>
              <a:rPr lang="en-US">
                <a:solidFill>
                  <a:srgbClr val="FFFFFE"/>
                </a:solidFill>
              </a:rPr>
              <a:t>Resistant bacteria on crops.</a:t>
            </a:r>
          </a:p>
          <a:p>
            <a:pPr>
              <a:spcBef>
                <a:spcPts val="1000"/>
              </a:spcBef>
              <a:buClr>
                <a:schemeClr val="accent1"/>
              </a:buClr>
              <a:buSzPct val="80000"/>
              <a:buFont typeface="Wingdings 3" charset="2"/>
              <a:buChar char=""/>
            </a:pPr>
            <a:endParaRPr lang="en-US">
              <a:solidFill>
                <a:srgbClr val="FFFFFE"/>
              </a:solidFill>
            </a:endParaRPr>
          </a:p>
          <a:p>
            <a:pPr marL="285750" indent="-285750">
              <a:spcBef>
                <a:spcPts val="1000"/>
              </a:spcBef>
              <a:buClr>
                <a:schemeClr val="accent1"/>
              </a:buClr>
              <a:buSzPct val="80000"/>
              <a:buFont typeface="Wingdings 3" charset="2"/>
              <a:buChar char=""/>
            </a:pPr>
            <a:r>
              <a:rPr lang="en-US">
                <a:solidFill>
                  <a:srgbClr val="FFFFFE"/>
                </a:solidFill>
              </a:rPr>
              <a:t>Consumed, persist in humans.</a:t>
            </a:r>
          </a:p>
          <a:p>
            <a:pPr>
              <a:spcBef>
                <a:spcPts val="1000"/>
              </a:spcBef>
              <a:buClr>
                <a:schemeClr val="accent1"/>
              </a:buClr>
              <a:buSzPct val="80000"/>
              <a:buFont typeface="Wingdings 3" charset="2"/>
              <a:buChar char=""/>
            </a:pPr>
            <a:endParaRPr lang="en-US">
              <a:solidFill>
                <a:srgbClr val="FFFFFE"/>
              </a:solidFill>
            </a:endParaRPr>
          </a:p>
          <a:p>
            <a:pPr marL="285750" indent="-285750">
              <a:spcBef>
                <a:spcPts val="1000"/>
              </a:spcBef>
              <a:buClr>
                <a:schemeClr val="accent1"/>
              </a:buClr>
              <a:buSzPct val="80000"/>
              <a:buFont typeface="Wingdings 3" charset="2"/>
              <a:buChar char=""/>
            </a:pPr>
            <a:r>
              <a:rPr lang="en-US">
                <a:solidFill>
                  <a:srgbClr val="FFFFFE"/>
                </a:solidFill>
              </a:rPr>
              <a:t>Also on meat, spreads.</a:t>
            </a:r>
          </a:p>
        </p:txBody>
      </p:sp>
      <p:pic>
        <p:nvPicPr>
          <p:cNvPr id="6" name="Picture 5">
            <a:extLst>
              <a:ext uri="{FF2B5EF4-FFF2-40B4-BE49-F238E27FC236}">
                <a16:creationId xmlns:a16="http://schemas.microsoft.com/office/drawing/2014/main" id="{7C1ACB23-EC9F-8F1B-C124-B473034008F4}"/>
              </a:ext>
            </a:extLst>
          </p:cNvPr>
          <p:cNvPicPr>
            <a:picLocks noChangeAspect="1"/>
          </p:cNvPicPr>
          <p:nvPr/>
        </p:nvPicPr>
        <p:blipFill>
          <a:blip r:embed="rId4"/>
          <a:stretch>
            <a:fillRect/>
          </a:stretch>
        </p:blipFill>
        <p:spPr>
          <a:xfrm>
            <a:off x="7418226" y="669886"/>
            <a:ext cx="4125317" cy="2660829"/>
          </a:xfrm>
          <a:prstGeom prst="rect">
            <a:avLst/>
          </a:prstGeom>
        </p:spPr>
      </p:pic>
      <p:pic>
        <p:nvPicPr>
          <p:cNvPr id="3" name="Picture 2">
            <a:extLst>
              <a:ext uri="{FF2B5EF4-FFF2-40B4-BE49-F238E27FC236}">
                <a16:creationId xmlns:a16="http://schemas.microsoft.com/office/drawing/2014/main" id="{702B9D0C-A6FD-83F1-016B-6A6B2DF2AF95}"/>
              </a:ext>
            </a:extLst>
          </p:cNvPr>
          <p:cNvPicPr>
            <a:picLocks noChangeAspect="1"/>
          </p:cNvPicPr>
          <p:nvPr/>
        </p:nvPicPr>
        <p:blipFill>
          <a:blip r:embed="rId5"/>
          <a:stretch>
            <a:fillRect/>
          </a:stretch>
        </p:blipFill>
        <p:spPr>
          <a:xfrm>
            <a:off x="7418226" y="4106940"/>
            <a:ext cx="4125317" cy="1536680"/>
          </a:xfrm>
          <a:prstGeom prst="rect">
            <a:avLst/>
          </a:prstGeom>
        </p:spPr>
      </p:pic>
    </p:spTree>
    <p:extLst>
      <p:ext uri="{BB962C8B-B14F-4D97-AF65-F5344CB8AC3E}">
        <p14:creationId xmlns:p14="http://schemas.microsoft.com/office/powerpoint/2010/main" val="345059016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2363147" cy="369332"/>
          </a:xfrm>
          <a:prstGeom prst="rect">
            <a:avLst/>
          </a:prstGeom>
          <a:noFill/>
        </p:spPr>
        <p:txBody>
          <a:bodyPr wrap="none" rtlCol="0">
            <a:spAutoFit/>
          </a:bodyPr>
          <a:lstStyle/>
          <a:p>
            <a:r>
              <a:rPr lang="en-DE" dirty="0">
                <a:solidFill>
                  <a:schemeClr val="accent1"/>
                </a:solidFill>
              </a:rPr>
              <a:t>GETTING OUR DATA</a:t>
            </a:r>
          </a:p>
        </p:txBody>
      </p:sp>
      <p:sp>
        <p:nvSpPr>
          <p:cNvPr id="2" name="TextBox 1">
            <a:extLst>
              <a:ext uri="{FF2B5EF4-FFF2-40B4-BE49-F238E27FC236}">
                <a16:creationId xmlns:a16="http://schemas.microsoft.com/office/drawing/2014/main" id="{0869DC7A-2841-DF2F-2705-E9F4CD591BEA}"/>
              </a:ext>
            </a:extLst>
          </p:cNvPr>
          <p:cNvSpPr txBox="1"/>
          <p:nvPr/>
        </p:nvSpPr>
        <p:spPr>
          <a:xfrm>
            <a:off x="1721109" y="1843734"/>
            <a:ext cx="2129921" cy="1477328"/>
          </a:xfrm>
          <a:prstGeom prst="rect">
            <a:avLst/>
          </a:prstGeom>
          <a:noFill/>
        </p:spPr>
        <p:txBody>
          <a:bodyPr wrap="square" rtlCol="0">
            <a:spAutoFit/>
          </a:bodyPr>
          <a:lstStyle/>
          <a:p>
            <a:pPr algn="just"/>
            <a:r>
              <a:rPr lang="en-DE" dirty="0">
                <a:solidFill>
                  <a:srgbClr val="92D050"/>
                </a:solidFill>
              </a:rPr>
              <a:t>PATHOGENS</a:t>
            </a:r>
          </a:p>
          <a:p>
            <a:pPr algn="just"/>
            <a:endParaRPr lang="en-DE" dirty="0">
              <a:solidFill>
                <a:schemeClr val="bg1"/>
              </a:solidFill>
            </a:endParaRPr>
          </a:p>
          <a:p>
            <a:pPr algn="just"/>
            <a:r>
              <a:rPr lang="en-DE" dirty="0">
                <a:solidFill>
                  <a:schemeClr val="bg1"/>
                </a:solidFill>
              </a:rPr>
              <a:t>E. Coli</a:t>
            </a:r>
          </a:p>
          <a:p>
            <a:pPr algn="just"/>
            <a:endParaRPr lang="en-DE" dirty="0">
              <a:solidFill>
                <a:schemeClr val="bg1"/>
              </a:solidFill>
            </a:endParaRPr>
          </a:p>
          <a:p>
            <a:pPr algn="just"/>
            <a:r>
              <a:rPr lang="en-DE" dirty="0">
                <a:solidFill>
                  <a:schemeClr val="bg1"/>
                </a:solidFill>
              </a:rPr>
              <a:t>K. </a:t>
            </a:r>
            <a:r>
              <a:rPr lang="en-GB" dirty="0">
                <a:solidFill>
                  <a:schemeClr val="bg1"/>
                </a:solidFill>
              </a:rPr>
              <a:t>p</a:t>
            </a:r>
            <a:r>
              <a:rPr lang="en-DE" dirty="0">
                <a:solidFill>
                  <a:schemeClr val="bg1"/>
                </a:solidFill>
              </a:rPr>
              <a:t>neumoniae</a:t>
            </a:r>
          </a:p>
        </p:txBody>
      </p:sp>
      <p:sp>
        <p:nvSpPr>
          <p:cNvPr id="4" name="TextBox 3">
            <a:extLst>
              <a:ext uri="{FF2B5EF4-FFF2-40B4-BE49-F238E27FC236}">
                <a16:creationId xmlns:a16="http://schemas.microsoft.com/office/drawing/2014/main" id="{754734A4-1DBE-CF98-27A9-49CCFD668566}"/>
              </a:ext>
            </a:extLst>
          </p:cNvPr>
          <p:cNvSpPr txBox="1"/>
          <p:nvPr/>
        </p:nvSpPr>
        <p:spPr>
          <a:xfrm>
            <a:off x="8157083" y="1779253"/>
            <a:ext cx="2827444" cy="1477328"/>
          </a:xfrm>
          <a:prstGeom prst="rect">
            <a:avLst/>
          </a:prstGeom>
          <a:noFill/>
        </p:spPr>
        <p:txBody>
          <a:bodyPr wrap="square" rtlCol="0">
            <a:spAutoFit/>
          </a:bodyPr>
          <a:lstStyle/>
          <a:p>
            <a:pPr algn="just"/>
            <a:r>
              <a:rPr lang="en-DE" dirty="0">
                <a:solidFill>
                  <a:srgbClr val="92D050"/>
                </a:solidFill>
              </a:rPr>
              <a:t>AMR(%) in Europe by</a:t>
            </a:r>
          </a:p>
          <a:p>
            <a:pPr algn="just"/>
            <a:endParaRPr lang="en-DE" dirty="0">
              <a:solidFill>
                <a:schemeClr val="bg1"/>
              </a:solidFill>
            </a:endParaRPr>
          </a:p>
          <a:p>
            <a:pPr marL="285750" indent="-285750" algn="just">
              <a:buFontTx/>
              <a:buChar char="-"/>
            </a:pPr>
            <a:r>
              <a:rPr lang="en-DE" dirty="0">
                <a:solidFill>
                  <a:schemeClr val="bg1"/>
                </a:solidFill>
              </a:rPr>
              <a:t>Gender </a:t>
            </a:r>
          </a:p>
          <a:p>
            <a:pPr algn="just"/>
            <a:endParaRPr lang="en-DE" dirty="0">
              <a:solidFill>
                <a:schemeClr val="bg1"/>
              </a:solidFill>
            </a:endParaRPr>
          </a:p>
          <a:p>
            <a:pPr marL="285750" indent="-285750" algn="just">
              <a:buFontTx/>
              <a:buChar char="-"/>
            </a:pPr>
            <a:r>
              <a:rPr lang="en-DE" dirty="0">
                <a:solidFill>
                  <a:schemeClr val="bg1"/>
                </a:solidFill>
              </a:rPr>
              <a:t>Age</a:t>
            </a:r>
          </a:p>
        </p:txBody>
      </p:sp>
      <p:sp>
        <p:nvSpPr>
          <p:cNvPr id="5" name="TextBox 4">
            <a:extLst>
              <a:ext uri="{FF2B5EF4-FFF2-40B4-BE49-F238E27FC236}">
                <a16:creationId xmlns:a16="http://schemas.microsoft.com/office/drawing/2014/main" id="{5472ED90-4BD0-827A-FD1F-C0F342FD13C4}"/>
              </a:ext>
            </a:extLst>
          </p:cNvPr>
          <p:cNvSpPr txBox="1"/>
          <p:nvPr/>
        </p:nvSpPr>
        <p:spPr>
          <a:xfrm>
            <a:off x="4657740" y="1843734"/>
            <a:ext cx="2358522" cy="1477328"/>
          </a:xfrm>
          <a:prstGeom prst="rect">
            <a:avLst/>
          </a:prstGeom>
          <a:noFill/>
        </p:spPr>
        <p:txBody>
          <a:bodyPr wrap="square" rtlCol="0">
            <a:spAutoFit/>
          </a:bodyPr>
          <a:lstStyle/>
          <a:p>
            <a:pPr algn="just"/>
            <a:r>
              <a:rPr lang="en-DE" dirty="0">
                <a:solidFill>
                  <a:srgbClr val="92D050"/>
                </a:solidFill>
              </a:rPr>
              <a:t>ANTIBIOTICS</a:t>
            </a:r>
          </a:p>
          <a:p>
            <a:pPr algn="just"/>
            <a:r>
              <a:rPr lang="en-DE" dirty="0">
                <a:solidFill>
                  <a:schemeClr val="bg1"/>
                </a:solidFill>
              </a:rPr>
              <a:t>- Aminoglycosides</a:t>
            </a:r>
          </a:p>
          <a:p>
            <a:pPr algn="just"/>
            <a:r>
              <a:rPr lang="en-DE" dirty="0">
                <a:solidFill>
                  <a:schemeClr val="bg1"/>
                </a:solidFill>
              </a:rPr>
              <a:t>- Carbapenems</a:t>
            </a:r>
          </a:p>
          <a:p>
            <a:pPr algn="just"/>
            <a:r>
              <a:rPr lang="en-DE" dirty="0">
                <a:solidFill>
                  <a:schemeClr val="bg1"/>
                </a:solidFill>
              </a:rPr>
              <a:t>- Fluoroquinolones</a:t>
            </a:r>
          </a:p>
          <a:p>
            <a:pPr algn="just"/>
            <a:r>
              <a:rPr lang="en-DE" dirty="0">
                <a:solidFill>
                  <a:schemeClr val="bg1"/>
                </a:solidFill>
              </a:rPr>
              <a:t>- Cephalosporins</a:t>
            </a:r>
          </a:p>
        </p:txBody>
      </p:sp>
      <p:sp>
        <p:nvSpPr>
          <p:cNvPr id="6" name="TextBox 5">
            <a:extLst>
              <a:ext uri="{FF2B5EF4-FFF2-40B4-BE49-F238E27FC236}">
                <a16:creationId xmlns:a16="http://schemas.microsoft.com/office/drawing/2014/main" id="{9A5AF969-C01F-D812-40C2-407F623E2024}"/>
              </a:ext>
            </a:extLst>
          </p:cNvPr>
          <p:cNvSpPr txBox="1"/>
          <p:nvPr/>
        </p:nvSpPr>
        <p:spPr>
          <a:xfrm>
            <a:off x="1721109" y="4119058"/>
            <a:ext cx="4292830" cy="923330"/>
          </a:xfrm>
          <a:prstGeom prst="rect">
            <a:avLst/>
          </a:prstGeom>
          <a:noFill/>
        </p:spPr>
        <p:txBody>
          <a:bodyPr wrap="square" rtlCol="0">
            <a:spAutoFit/>
          </a:bodyPr>
          <a:lstStyle/>
          <a:p>
            <a:pPr algn="just"/>
            <a:r>
              <a:rPr lang="en-DE" dirty="0">
                <a:solidFill>
                  <a:srgbClr val="92D050"/>
                </a:solidFill>
              </a:rPr>
              <a:t>MEAT CONSUMPTION</a:t>
            </a:r>
          </a:p>
          <a:p>
            <a:pPr algn="just"/>
            <a:endParaRPr lang="en-DE" dirty="0">
              <a:solidFill>
                <a:schemeClr val="bg1"/>
              </a:solidFill>
            </a:endParaRPr>
          </a:p>
          <a:p>
            <a:pPr algn="just"/>
            <a:r>
              <a:rPr lang="en-GB" dirty="0">
                <a:solidFill>
                  <a:schemeClr val="bg1"/>
                </a:solidFill>
              </a:rPr>
              <a:t>i</a:t>
            </a:r>
            <a:r>
              <a:rPr lang="en-DE" dirty="0">
                <a:solidFill>
                  <a:schemeClr val="bg1"/>
                </a:solidFill>
              </a:rPr>
              <a:t>n Europe over 2002, 2009 and 2020</a:t>
            </a:r>
          </a:p>
        </p:txBody>
      </p:sp>
      <p:pic>
        <p:nvPicPr>
          <p:cNvPr id="9" name="Picture 8">
            <a:extLst>
              <a:ext uri="{FF2B5EF4-FFF2-40B4-BE49-F238E27FC236}">
                <a16:creationId xmlns:a16="http://schemas.microsoft.com/office/drawing/2014/main" id="{FA4F0083-1F51-238F-6701-12EC2553CE18}"/>
              </a:ext>
            </a:extLst>
          </p:cNvPr>
          <p:cNvPicPr>
            <a:picLocks noChangeAspect="1"/>
          </p:cNvPicPr>
          <p:nvPr/>
        </p:nvPicPr>
        <p:blipFill>
          <a:blip r:embed="rId3"/>
          <a:stretch>
            <a:fillRect/>
          </a:stretch>
        </p:blipFill>
        <p:spPr>
          <a:xfrm>
            <a:off x="4228383" y="4119058"/>
            <a:ext cx="858714" cy="429357"/>
          </a:xfrm>
          <a:prstGeom prst="rect">
            <a:avLst/>
          </a:prstGeom>
        </p:spPr>
      </p:pic>
      <p:sp>
        <p:nvSpPr>
          <p:cNvPr id="10" name="TextBox 9">
            <a:extLst>
              <a:ext uri="{FF2B5EF4-FFF2-40B4-BE49-F238E27FC236}">
                <a16:creationId xmlns:a16="http://schemas.microsoft.com/office/drawing/2014/main" id="{9CCC1BAD-9D53-54CA-8BA9-B10A237E0EEC}"/>
              </a:ext>
            </a:extLst>
          </p:cNvPr>
          <p:cNvSpPr txBox="1"/>
          <p:nvPr/>
        </p:nvSpPr>
        <p:spPr>
          <a:xfrm>
            <a:off x="6418385" y="4119058"/>
            <a:ext cx="4847491" cy="646331"/>
          </a:xfrm>
          <a:prstGeom prst="rect">
            <a:avLst/>
          </a:prstGeom>
          <a:noFill/>
          <a:ln w="15875">
            <a:solidFill>
              <a:schemeClr val="accent1"/>
            </a:solidFill>
          </a:ln>
        </p:spPr>
        <p:txBody>
          <a:bodyPr wrap="square" rtlCol="0">
            <a:spAutoFit/>
          </a:bodyPr>
          <a:lstStyle/>
          <a:p>
            <a:pPr algn="ctr"/>
            <a:r>
              <a:rPr lang="en-GB" dirty="0">
                <a:solidFill>
                  <a:schemeClr val="bg1"/>
                </a:solidFill>
              </a:rPr>
              <a:t>C</a:t>
            </a:r>
            <a:r>
              <a:rPr lang="en-DE" dirty="0">
                <a:solidFill>
                  <a:schemeClr val="bg1"/>
                </a:solidFill>
              </a:rPr>
              <a:t>ombination with higest AMR(%) of Pathogen|Antibiotic|Group population</a:t>
            </a:r>
          </a:p>
        </p:txBody>
      </p:sp>
      <p:sp>
        <p:nvSpPr>
          <p:cNvPr id="11" name="TextBox 10">
            <a:extLst>
              <a:ext uri="{FF2B5EF4-FFF2-40B4-BE49-F238E27FC236}">
                <a16:creationId xmlns:a16="http://schemas.microsoft.com/office/drawing/2014/main" id="{505AAFB0-1748-C635-E490-1739FDE46646}"/>
              </a:ext>
            </a:extLst>
          </p:cNvPr>
          <p:cNvSpPr txBox="1"/>
          <p:nvPr/>
        </p:nvSpPr>
        <p:spPr>
          <a:xfrm>
            <a:off x="4079631" y="1165095"/>
            <a:ext cx="3417923" cy="369332"/>
          </a:xfrm>
          <a:prstGeom prst="rect">
            <a:avLst/>
          </a:prstGeom>
          <a:noFill/>
        </p:spPr>
        <p:txBody>
          <a:bodyPr wrap="none" rtlCol="0">
            <a:spAutoFit/>
          </a:bodyPr>
          <a:lstStyle/>
          <a:p>
            <a:r>
              <a:rPr lang="en-DE" dirty="0">
                <a:solidFill>
                  <a:schemeClr val="accent1"/>
                </a:solidFill>
              </a:rPr>
              <a:t>AMR vs MEAT CONSUMPTION</a:t>
            </a:r>
            <a:endParaRPr lang="en-DE" dirty="0"/>
          </a:p>
        </p:txBody>
      </p:sp>
      <p:sp>
        <p:nvSpPr>
          <p:cNvPr id="13" name="Right Arrow 12">
            <a:extLst>
              <a:ext uri="{FF2B5EF4-FFF2-40B4-BE49-F238E27FC236}">
                <a16:creationId xmlns:a16="http://schemas.microsoft.com/office/drawing/2014/main" id="{81E6053D-93B8-7C48-60C8-29C5DF704C02}"/>
              </a:ext>
            </a:extLst>
          </p:cNvPr>
          <p:cNvSpPr/>
          <p:nvPr/>
        </p:nvSpPr>
        <p:spPr>
          <a:xfrm>
            <a:off x="3683259" y="2498564"/>
            <a:ext cx="521677" cy="2684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4" name="Picture 13">
            <a:extLst>
              <a:ext uri="{FF2B5EF4-FFF2-40B4-BE49-F238E27FC236}">
                <a16:creationId xmlns:a16="http://schemas.microsoft.com/office/drawing/2014/main" id="{E636E737-A302-C436-3969-3F89C42D2D09}"/>
              </a:ext>
            </a:extLst>
          </p:cNvPr>
          <p:cNvPicPr>
            <a:picLocks noChangeAspect="1"/>
          </p:cNvPicPr>
          <p:nvPr/>
        </p:nvPicPr>
        <p:blipFill>
          <a:blip r:embed="rId4"/>
          <a:stretch>
            <a:fillRect/>
          </a:stretch>
        </p:blipFill>
        <p:spPr>
          <a:xfrm>
            <a:off x="2699654" y="2364629"/>
            <a:ext cx="881746" cy="527945"/>
          </a:xfrm>
          <a:prstGeom prst="rect">
            <a:avLst/>
          </a:prstGeom>
        </p:spPr>
      </p:pic>
    </p:spTree>
    <p:extLst>
      <p:ext uri="{BB962C8B-B14F-4D97-AF65-F5344CB8AC3E}">
        <p14:creationId xmlns:p14="http://schemas.microsoft.com/office/powerpoint/2010/main" val="1157862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3409908" cy="369332"/>
          </a:xfrm>
          <a:prstGeom prst="rect">
            <a:avLst/>
          </a:prstGeom>
          <a:noFill/>
        </p:spPr>
        <p:txBody>
          <a:bodyPr wrap="none" rtlCol="0">
            <a:spAutoFit/>
          </a:bodyPr>
          <a:lstStyle/>
          <a:p>
            <a:r>
              <a:rPr lang="en-DE">
                <a:solidFill>
                  <a:schemeClr val="accent1"/>
                </a:solidFill>
              </a:rPr>
              <a:t>RESULTS AND VISUALIZATIONS</a:t>
            </a:r>
            <a:endParaRPr lang="en-DE" dirty="0">
              <a:solidFill>
                <a:schemeClr val="accent1"/>
              </a:solidFill>
            </a:endParaRPr>
          </a:p>
        </p:txBody>
      </p:sp>
      <p:pic>
        <p:nvPicPr>
          <p:cNvPr id="15" name="Picture 14">
            <a:extLst>
              <a:ext uri="{FF2B5EF4-FFF2-40B4-BE49-F238E27FC236}">
                <a16:creationId xmlns:a16="http://schemas.microsoft.com/office/drawing/2014/main" id="{D2C7E0B1-7008-96F4-0C05-D1A309FD4C51}"/>
              </a:ext>
            </a:extLst>
          </p:cNvPr>
          <p:cNvPicPr>
            <a:picLocks noChangeAspect="1"/>
          </p:cNvPicPr>
          <p:nvPr/>
        </p:nvPicPr>
        <p:blipFill>
          <a:blip r:embed="rId3"/>
          <a:stretch>
            <a:fillRect/>
          </a:stretch>
        </p:blipFill>
        <p:spPr>
          <a:xfrm>
            <a:off x="2256692" y="1117331"/>
            <a:ext cx="7772400" cy="1669113"/>
          </a:xfrm>
          <a:prstGeom prst="rect">
            <a:avLst/>
          </a:prstGeom>
        </p:spPr>
      </p:pic>
      <p:pic>
        <p:nvPicPr>
          <p:cNvPr id="18" name="Picture 17">
            <a:extLst>
              <a:ext uri="{FF2B5EF4-FFF2-40B4-BE49-F238E27FC236}">
                <a16:creationId xmlns:a16="http://schemas.microsoft.com/office/drawing/2014/main" id="{EDF0047C-CB52-7EE3-9749-6947B15C8002}"/>
              </a:ext>
            </a:extLst>
          </p:cNvPr>
          <p:cNvPicPr>
            <a:picLocks noChangeAspect="1"/>
          </p:cNvPicPr>
          <p:nvPr/>
        </p:nvPicPr>
        <p:blipFill>
          <a:blip r:embed="rId4"/>
          <a:stretch>
            <a:fillRect/>
          </a:stretch>
        </p:blipFill>
        <p:spPr>
          <a:xfrm>
            <a:off x="4092577" y="2913600"/>
            <a:ext cx="4370059" cy="3117923"/>
          </a:xfrm>
          <a:prstGeom prst="rect">
            <a:avLst/>
          </a:prstGeom>
        </p:spPr>
      </p:pic>
    </p:spTree>
    <p:extLst>
      <p:ext uri="{BB962C8B-B14F-4D97-AF65-F5344CB8AC3E}">
        <p14:creationId xmlns:p14="http://schemas.microsoft.com/office/powerpoint/2010/main" val="163295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3409908" cy="369332"/>
          </a:xfrm>
          <a:prstGeom prst="rect">
            <a:avLst/>
          </a:prstGeom>
          <a:noFill/>
        </p:spPr>
        <p:txBody>
          <a:bodyPr wrap="none" rtlCol="0">
            <a:spAutoFit/>
          </a:bodyPr>
          <a:lstStyle/>
          <a:p>
            <a:r>
              <a:rPr lang="en-DE">
                <a:solidFill>
                  <a:schemeClr val="accent1"/>
                </a:solidFill>
              </a:rPr>
              <a:t>RESULTS AND VISUALIZATIONS</a:t>
            </a:r>
            <a:endParaRPr lang="en-DE" dirty="0">
              <a:solidFill>
                <a:schemeClr val="accent1"/>
              </a:solidFill>
            </a:endParaRPr>
          </a:p>
        </p:txBody>
      </p:sp>
      <p:pic>
        <p:nvPicPr>
          <p:cNvPr id="2" name="Picture 1">
            <a:extLst>
              <a:ext uri="{FF2B5EF4-FFF2-40B4-BE49-F238E27FC236}">
                <a16:creationId xmlns:a16="http://schemas.microsoft.com/office/drawing/2014/main" id="{6F763539-FFBD-46FA-2C96-88E25E1AB491}"/>
              </a:ext>
            </a:extLst>
          </p:cNvPr>
          <p:cNvPicPr>
            <a:picLocks noChangeAspect="1"/>
          </p:cNvPicPr>
          <p:nvPr/>
        </p:nvPicPr>
        <p:blipFill>
          <a:blip r:embed="rId3"/>
          <a:stretch>
            <a:fillRect/>
          </a:stretch>
        </p:blipFill>
        <p:spPr>
          <a:xfrm>
            <a:off x="3094892" y="1523476"/>
            <a:ext cx="5814645" cy="4078930"/>
          </a:xfrm>
          <a:prstGeom prst="rect">
            <a:avLst/>
          </a:prstGeom>
        </p:spPr>
      </p:pic>
    </p:spTree>
    <p:extLst>
      <p:ext uri="{BB962C8B-B14F-4D97-AF65-F5344CB8AC3E}">
        <p14:creationId xmlns:p14="http://schemas.microsoft.com/office/powerpoint/2010/main" val="4232382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3409908" cy="369332"/>
          </a:xfrm>
          <a:prstGeom prst="rect">
            <a:avLst/>
          </a:prstGeom>
          <a:noFill/>
        </p:spPr>
        <p:txBody>
          <a:bodyPr wrap="none" rtlCol="0">
            <a:spAutoFit/>
          </a:bodyPr>
          <a:lstStyle/>
          <a:p>
            <a:r>
              <a:rPr lang="en-DE">
                <a:solidFill>
                  <a:schemeClr val="accent1"/>
                </a:solidFill>
              </a:rPr>
              <a:t>RESULTS AND VISUALIZATIONS</a:t>
            </a:r>
            <a:endParaRPr lang="en-DE" dirty="0">
              <a:solidFill>
                <a:schemeClr val="accent1"/>
              </a:solidFill>
            </a:endParaRPr>
          </a:p>
        </p:txBody>
      </p:sp>
      <p:pic>
        <p:nvPicPr>
          <p:cNvPr id="4" name="Picture 3">
            <a:extLst>
              <a:ext uri="{FF2B5EF4-FFF2-40B4-BE49-F238E27FC236}">
                <a16:creationId xmlns:a16="http://schemas.microsoft.com/office/drawing/2014/main" id="{E3895313-BEB4-0D5E-C552-B712ED90A429}"/>
              </a:ext>
            </a:extLst>
          </p:cNvPr>
          <p:cNvPicPr>
            <a:picLocks noChangeAspect="1"/>
          </p:cNvPicPr>
          <p:nvPr/>
        </p:nvPicPr>
        <p:blipFill>
          <a:blip r:embed="rId3"/>
          <a:stretch>
            <a:fillRect/>
          </a:stretch>
        </p:blipFill>
        <p:spPr>
          <a:xfrm>
            <a:off x="932224" y="1260232"/>
            <a:ext cx="6738508" cy="3042137"/>
          </a:xfrm>
          <a:prstGeom prst="rect">
            <a:avLst/>
          </a:prstGeom>
        </p:spPr>
      </p:pic>
      <p:pic>
        <p:nvPicPr>
          <p:cNvPr id="5" name="Picture 4">
            <a:extLst>
              <a:ext uri="{FF2B5EF4-FFF2-40B4-BE49-F238E27FC236}">
                <a16:creationId xmlns:a16="http://schemas.microsoft.com/office/drawing/2014/main" id="{B9A31D8F-8D7C-01FE-2866-8D43D6435567}"/>
              </a:ext>
            </a:extLst>
          </p:cNvPr>
          <p:cNvPicPr>
            <a:picLocks noChangeAspect="1"/>
          </p:cNvPicPr>
          <p:nvPr/>
        </p:nvPicPr>
        <p:blipFill>
          <a:blip r:embed="rId4"/>
          <a:stretch>
            <a:fillRect/>
          </a:stretch>
        </p:blipFill>
        <p:spPr>
          <a:xfrm>
            <a:off x="8312717" y="1371599"/>
            <a:ext cx="2364470" cy="4284785"/>
          </a:xfrm>
          <a:prstGeom prst="rect">
            <a:avLst/>
          </a:prstGeom>
        </p:spPr>
      </p:pic>
    </p:spTree>
    <p:extLst>
      <p:ext uri="{BB962C8B-B14F-4D97-AF65-F5344CB8AC3E}">
        <p14:creationId xmlns:p14="http://schemas.microsoft.com/office/powerpoint/2010/main" val="255470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F87315-3099-7C38-D8A8-D9540F071AA6}"/>
              </a:ext>
            </a:extLst>
          </p:cNvPr>
          <p:cNvSpPr txBox="1"/>
          <p:nvPr/>
        </p:nvSpPr>
        <p:spPr>
          <a:xfrm>
            <a:off x="682670" y="676406"/>
            <a:ext cx="3409908" cy="369332"/>
          </a:xfrm>
          <a:prstGeom prst="rect">
            <a:avLst/>
          </a:prstGeom>
          <a:noFill/>
        </p:spPr>
        <p:txBody>
          <a:bodyPr wrap="none" rtlCol="0">
            <a:spAutoFit/>
          </a:bodyPr>
          <a:lstStyle/>
          <a:p>
            <a:r>
              <a:rPr lang="en-DE">
                <a:solidFill>
                  <a:schemeClr val="accent1"/>
                </a:solidFill>
              </a:rPr>
              <a:t>RESULTS AND VISUALIZATIONS</a:t>
            </a:r>
            <a:endParaRPr lang="en-DE" dirty="0">
              <a:solidFill>
                <a:schemeClr val="accent1"/>
              </a:solidFill>
            </a:endParaRPr>
          </a:p>
        </p:txBody>
      </p:sp>
      <p:pic>
        <p:nvPicPr>
          <p:cNvPr id="4" name="Picture 3">
            <a:extLst>
              <a:ext uri="{FF2B5EF4-FFF2-40B4-BE49-F238E27FC236}">
                <a16:creationId xmlns:a16="http://schemas.microsoft.com/office/drawing/2014/main" id="{E3895313-BEB4-0D5E-C552-B712ED90A429}"/>
              </a:ext>
            </a:extLst>
          </p:cNvPr>
          <p:cNvPicPr>
            <a:picLocks noChangeAspect="1"/>
          </p:cNvPicPr>
          <p:nvPr/>
        </p:nvPicPr>
        <p:blipFill>
          <a:blip r:embed="rId3"/>
          <a:stretch>
            <a:fillRect/>
          </a:stretch>
        </p:blipFill>
        <p:spPr>
          <a:xfrm>
            <a:off x="932224" y="1260232"/>
            <a:ext cx="6738508" cy="3042137"/>
          </a:xfrm>
          <a:prstGeom prst="rect">
            <a:avLst/>
          </a:prstGeom>
        </p:spPr>
      </p:pic>
      <p:pic>
        <p:nvPicPr>
          <p:cNvPr id="5" name="Picture 4">
            <a:extLst>
              <a:ext uri="{FF2B5EF4-FFF2-40B4-BE49-F238E27FC236}">
                <a16:creationId xmlns:a16="http://schemas.microsoft.com/office/drawing/2014/main" id="{B9A31D8F-8D7C-01FE-2866-8D43D6435567}"/>
              </a:ext>
            </a:extLst>
          </p:cNvPr>
          <p:cNvPicPr>
            <a:picLocks noChangeAspect="1"/>
          </p:cNvPicPr>
          <p:nvPr/>
        </p:nvPicPr>
        <p:blipFill rotWithShape="1">
          <a:blip r:embed="rId4"/>
          <a:srcRect t="7251"/>
          <a:stretch/>
        </p:blipFill>
        <p:spPr>
          <a:xfrm>
            <a:off x="8312717" y="1682261"/>
            <a:ext cx="2364470" cy="3974123"/>
          </a:xfrm>
          <a:prstGeom prst="rect">
            <a:avLst/>
          </a:prstGeom>
        </p:spPr>
      </p:pic>
      <p:sp>
        <p:nvSpPr>
          <p:cNvPr id="2" name="Rectangle 1">
            <a:extLst>
              <a:ext uri="{FF2B5EF4-FFF2-40B4-BE49-F238E27FC236}">
                <a16:creationId xmlns:a16="http://schemas.microsoft.com/office/drawing/2014/main" id="{CE243EBF-CB7D-B4C5-D5DF-1F914AAF61BC}"/>
              </a:ext>
            </a:extLst>
          </p:cNvPr>
          <p:cNvSpPr/>
          <p:nvPr/>
        </p:nvSpPr>
        <p:spPr>
          <a:xfrm>
            <a:off x="8312717" y="3089030"/>
            <a:ext cx="2364470"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A19AEE9E-B640-9CEA-5B97-D506FD3747F1}"/>
              </a:ext>
            </a:extLst>
          </p:cNvPr>
          <p:cNvSpPr/>
          <p:nvPr/>
        </p:nvSpPr>
        <p:spPr>
          <a:xfrm>
            <a:off x="8312713" y="3874481"/>
            <a:ext cx="2364470"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532017C0-1934-0E15-6F07-FD48425FE1AF}"/>
              </a:ext>
            </a:extLst>
          </p:cNvPr>
          <p:cNvSpPr/>
          <p:nvPr/>
        </p:nvSpPr>
        <p:spPr>
          <a:xfrm>
            <a:off x="8312707" y="4788899"/>
            <a:ext cx="2364470" cy="11136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Up Arrow 7">
            <a:extLst>
              <a:ext uri="{FF2B5EF4-FFF2-40B4-BE49-F238E27FC236}">
                <a16:creationId xmlns:a16="http://schemas.microsoft.com/office/drawing/2014/main" id="{4AA785CE-05B0-9092-D22D-82E9BD3AF49F}"/>
              </a:ext>
            </a:extLst>
          </p:cNvPr>
          <p:cNvSpPr/>
          <p:nvPr/>
        </p:nvSpPr>
        <p:spPr>
          <a:xfrm>
            <a:off x="7766046" y="1682261"/>
            <a:ext cx="451338" cy="397412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2C4A062D-BDB2-0D4A-C2BB-C7CFCF62A622}"/>
              </a:ext>
            </a:extLst>
          </p:cNvPr>
          <p:cNvSpPr txBox="1"/>
          <p:nvPr/>
        </p:nvSpPr>
        <p:spPr>
          <a:xfrm>
            <a:off x="8249365" y="1230923"/>
            <a:ext cx="2491154" cy="369332"/>
          </a:xfrm>
          <a:prstGeom prst="rect">
            <a:avLst/>
          </a:prstGeom>
          <a:noFill/>
        </p:spPr>
        <p:txBody>
          <a:bodyPr wrap="square">
            <a:spAutoFit/>
          </a:bodyPr>
          <a:lstStyle/>
          <a:p>
            <a:pPr algn="just"/>
            <a:r>
              <a:rPr lang="en-DE" dirty="0">
                <a:solidFill>
                  <a:srgbClr val="92D050"/>
                </a:solidFill>
              </a:rPr>
              <a:t>AMR(%) in Europe</a:t>
            </a:r>
          </a:p>
        </p:txBody>
      </p:sp>
    </p:spTree>
    <p:extLst>
      <p:ext uri="{BB962C8B-B14F-4D97-AF65-F5344CB8AC3E}">
        <p14:creationId xmlns:p14="http://schemas.microsoft.com/office/powerpoint/2010/main" val="1630136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248</TotalTime>
  <Words>490</Words>
  <Application>Microsoft Macintosh PowerPoint</Application>
  <PresentationFormat>Widescreen</PresentationFormat>
  <Paragraphs>83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Century Gothic</vt:lpstr>
      <vt:lpstr>Söhne</vt:lpstr>
      <vt:lpstr>Wingdings 3</vt:lpstr>
      <vt:lpstr>Ion Boardroom</vt:lpstr>
      <vt:lpstr>SILENT PANDEMIC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SILENT PANDEMIC</dc:title>
  <dc:creator>katherine chulvi iborra</dc:creator>
  <cp:lastModifiedBy>katherine chulvi iborra</cp:lastModifiedBy>
  <cp:revision>20</cp:revision>
  <dcterms:created xsi:type="dcterms:W3CDTF">2024-03-15T09:43:47Z</dcterms:created>
  <dcterms:modified xsi:type="dcterms:W3CDTF">2024-03-15T13:53:43Z</dcterms:modified>
</cp:coreProperties>
</file>